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0997"/>
    <a:srgbClr val="C019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BAB334-F7E7-419E-74EE-A01EEB38A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E64019E-FB59-5C7D-697C-CDCD905FB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D71FE8-3CC1-CC1A-BE58-377841A68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D4D4D-3DC9-4F4D-B1E4-E0EB2149BC01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9F9CC7-3FC9-B57F-CF7B-79A05DF7C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9D6CE0-D37D-62B3-E3F4-FBE96A2F6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433B-4C84-42BA-9261-2BCE03B371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81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9">
            <a:extLst>
              <a:ext uri="{FF2B5EF4-FFF2-40B4-BE49-F238E27FC236}">
                <a16:creationId xmlns:a16="http://schemas.microsoft.com/office/drawing/2014/main" id="{7897F094-DF41-B003-46A2-96E35676CA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62" y="189911"/>
            <a:ext cx="1104900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8873D324-A278-C307-9F6D-6F6FCCAA0071}"/>
              </a:ext>
            </a:extLst>
          </p:cNvPr>
          <p:cNvCxnSpPr/>
          <p:nvPr userDrawn="1"/>
        </p:nvCxnSpPr>
        <p:spPr>
          <a:xfrm>
            <a:off x="197963" y="1442302"/>
            <a:ext cx="11632676" cy="0"/>
          </a:xfrm>
          <a:prstGeom prst="line">
            <a:avLst/>
          </a:prstGeom>
          <a:ln w="28575">
            <a:solidFill>
              <a:srgbClr val="1009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5FE46D2B-EFFF-E785-C180-AFBE1EF7B8D0}"/>
              </a:ext>
            </a:extLst>
          </p:cNvPr>
          <p:cNvCxnSpPr>
            <a:cxnSpLocks/>
          </p:cNvCxnSpPr>
          <p:nvPr userDrawn="1"/>
        </p:nvCxnSpPr>
        <p:spPr>
          <a:xfrm>
            <a:off x="1476162" y="1442302"/>
            <a:ext cx="10354477" cy="0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086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152BA7-0916-1E1A-9F91-86A2CB881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31F29B1-575A-92FD-5428-809E82A52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D7C3B1-62BC-8F0B-5B01-842F43AEE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D4D4D-3DC9-4F4D-B1E4-E0EB2149BC01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4C04DF-8979-60DC-9CFF-88F8C8DA5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C51F8B-06D8-A2A0-9744-D6500F367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433B-4C84-42BA-9261-2BCE03B371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278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B36052-DBCC-E18C-E9F2-A6AF29114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DA354D-3E7D-E2F8-122C-58C2416BF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98703C4-5DAE-AE11-91AD-15968C854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2A2FAE8-D662-B8E5-C064-71EAE46B4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D4D4D-3DC9-4F4D-B1E4-E0EB2149BC01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2ACE139-4324-A7A5-8383-333C51A2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2F0082B-313C-6BB5-C913-ACBC49B3D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433B-4C84-42BA-9261-2BCE03B371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821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31256C-7224-2BCF-0E57-8653DC912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4BEE67-E706-7FA4-4D4A-05659DB6B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22702A1-8446-C26A-F694-B0297E3A7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4B710F0-0E97-BEB3-17C6-64E912C86C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A0C684C-5726-8383-B9D7-C5BFE292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76FA790-4125-069B-0904-72EB006B9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D4D4D-3DC9-4F4D-B1E4-E0EB2149BC01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EA89407-80EE-3FD6-16DD-CBE8669CB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421AF2F-8B96-FE89-FD46-5C0E60333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433B-4C84-42BA-9261-2BCE03B371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98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77E26B-41AE-3715-E479-D0869150A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48D6909-D623-DB3B-6764-1E44EE660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D4D4D-3DC9-4F4D-B1E4-E0EB2149BC01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CA5B2F8-86AF-BA3E-F6E3-4B6E8E4A1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3E0CB59-E544-2793-0A94-E15413A63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433B-4C84-42BA-9261-2BCE03B371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387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F997FA2-A807-B262-3711-FFBAF078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D4D4D-3DC9-4F4D-B1E4-E0EB2149BC01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719BCB8-DACC-AA43-951D-AAE6157BE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EF6F1F-1963-3B74-57D1-4473FB950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433B-4C84-42BA-9261-2BCE03B371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359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F5947A-EF13-1935-D2A7-26E579718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3BB48E-603A-AFE4-CCD1-F73CFDC13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2C3B6CE-CD50-8AEF-F04D-08B642031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130F45-BF1D-8D4D-43DE-EBEF51423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D4D4D-3DC9-4F4D-B1E4-E0EB2149BC01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5BA1DB0-B5F0-C1FA-C316-CFEF357A4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627166D-7ED6-8AD4-31A2-892213434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433B-4C84-42BA-9261-2BCE03B371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61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D6C277-E1EF-1AF3-38B8-47A301C10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0E2DF93-4586-4CFF-7EA6-2DC91689F0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1345C6A-43FD-9E15-9C6F-48388F0731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30D0742-6290-8E68-8B80-31FC8F5BD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D4D4D-3DC9-4F4D-B1E4-E0EB2149BC01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7C2095B-BFBE-2B71-73EC-980255E10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B216B2-7BE9-2B28-D864-C24835ED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433B-4C84-42BA-9261-2BCE03B371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974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1CC080-09E4-6D2D-27DE-812A049A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412512E-FCE7-F684-1B1C-70B0EA5C02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B7192C-6D6D-E210-3F35-765C36D9D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D4D4D-3DC9-4F4D-B1E4-E0EB2149BC01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EAA05B-28D9-C9FE-2E53-9033988A7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D7A186E-D777-2D93-081D-FC7EBBBC6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433B-4C84-42BA-9261-2BCE03B371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45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7D20300-CDC8-0A65-2600-CBBFD08D0D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F2A66EA-D344-6856-35C8-D4099FB0D4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58A9FC4-C5EF-C07A-8CFD-E7CAC80BE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D4D4D-3DC9-4F4D-B1E4-E0EB2149BC01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5F13C0-4BBE-B44C-F2EE-BB289D56D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1BB76A-C805-5B67-5E15-1C58D022C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433B-4C84-42BA-9261-2BCE03B371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888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1FFDBB6-3E37-D966-C31B-9D30193E9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1194804-7ABE-E573-6362-6CAA81714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709914-680C-F6AE-3776-595E011A21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D4D4D-3DC9-4F4D-B1E4-E0EB2149BC01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24398D-9877-F0F5-D1ED-B19DF43F6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FC437F-27D7-8D94-6150-BBB42E373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4433B-4C84-42BA-9261-2BCE03B371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66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C190DD-E1B7-A06A-D223-901122710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1440" y="1137920"/>
            <a:ext cx="9144000" cy="1254442"/>
          </a:xfrm>
        </p:spPr>
        <p:txBody>
          <a:bodyPr/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    明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E44E6C8-8C30-28B6-CF15-6BAED04F05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880" y="3325338"/>
            <a:ext cx="9144000" cy="2280602"/>
          </a:xfrm>
        </p:spPr>
        <p:txBody>
          <a:bodyPr>
            <a:normAutofit/>
          </a:bodyPr>
          <a:lstStyle/>
          <a:p>
            <a:pPr algn="l"/>
            <a:r>
              <a:rPr lang="zh-CN" altLang="en-US" dirty="0"/>
              <a:t>本页做</a:t>
            </a:r>
            <a:r>
              <a:rPr lang="en-US" altLang="zh-CN" dirty="0"/>
              <a:t>PPT</a:t>
            </a:r>
            <a:r>
              <a:rPr lang="zh-CN" altLang="en-US" dirty="0"/>
              <a:t>制作要求用，汇报时删除</a:t>
            </a:r>
            <a:endParaRPr lang="en-US" altLang="zh-CN" dirty="0"/>
          </a:p>
          <a:p>
            <a:pPr algn="l"/>
            <a:r>
              <a:rPr lang="zh-CN" altLang="en-US" dirty="0"/>
              <a:t>请使用统一字体微软雅黑，字号不小于</a:t>
            </a:r>
            <a:r>
              <a:rPr lang="en-US" altLang="zh-CN" dirty="0"/>
              <a:t>20</a:t>
            </a:r>
            <a:r>
              <a:rPr lang="zh-CN" altLang="en-US" dirty="0"/>
              <a:t>号字，在此模板的基础上规整排版，尽量美观</a:t>
            </a:r>
            <a:endParaRPr lang="en-US" altLang="zh-CN" dirty="0"/>
          </a:p>
          <a:p>
            <a:pPr algn="l"/>
            <a:r>
              <a:rPr lang="zh-CN" altLang="en-US" dirty="0"/>
              <a:t>请按照每部分说明制作相应内容，谢谢</a:t>
            </a:r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88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C190DD-E1B7-A06A-D223-901122710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1440" y="1137920"/>
            <a:ext cx="9144000" cy="1254442"/>
          </a:xfrm>
        </p:spPr>
        <p:txBody>
          <a:bodyPr/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E44E6C8-8C30-28B6-CF15-6BAED04F05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360" y="4465638"/>
            <a:ext cx="9144000" cy="1655762"/>
          </a:xfrm>
        </p:spPr>
        <p:txBody>
          <a:bodyPr/>
          <a:lstStyle/>
          <a:p>
            <a:r>
              <a:rPr lang="zh-CN" altLang="en-US" dirty="0"/>
              <a:t>     专业组：</a:t>
            </a:r>
            <a:endParaRPr lang="en-US" altLang="zh-CN" dirty="0"/>
          </a:p>
          <a:p>
            <a:r>
              <a:rPr lang="en-US" altLang="zh-CN" dirty="0"/>
              <a:t>PI/</a:t>
            </a:r>
            <a:r>
              <a:rPr lang="zh-CN" altLang="en-US" dirty="0"/>
              <a:t>汇报人</a:t>
            </a:r>
            <a:r>
              <a:rPr lang="en-US" altLang="zh-CN" dirty="0"/>
              <a:t>: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3580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8EDD718-799F-E85F-985A-E1E0E7EBF5AD}"/>
              </a:ext>
            </a:extLst>
          </p:cNvPr>
          <p:cNvSpPr txBox="1"/>
          <p:nvPr/>
        </p:nvSpPr>
        <p:spPr>
          <a:xfrm>
            <a:off x="2103120" y="538480"/>
            <a:ext cx="73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临床试验的批件或通知书的电子版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13FB949-06D4-38E6-2F63-0AE4F20EB381}"/>
              </a:ext>
            </a:extLst>
          </p:cNvPr>
          <p:cNvSpPr txBox="1"/>
          <p:nvPr/>
        </p:nvSpPr>
        <p:spPr>
          <a:xfrm>
            <a:off x="2936240" y="2842172"/>
            <a:ext cx="6990080" cy="2038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kern="100" dirty="0">
                <a:effectLst/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kern="100" dirty="0">
                <a:effectLst/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张</a:t>
            </a:r>
            <a:r>
              <a:rPr lang="en-US" altLang="zh-CN" sz="2400" b="1" kern="100" dirty="0">
                <a:effectLst/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PPT</a:t>
            </a:r>
          </a:p>
          <a:p>
            <a:pPr>
              <a:lnSpc>
                <a:spcPct val="130000"/>
              </a:lnSpc>
            </a:pPr>
            <a:r>
              <a:rPr lang="zh-CN" altLang="zh-CN" sz="2400" kern="100" dirty="0">
                <a:effectLst/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注明注册分类及临床试验分期，</a:t>
            </a:r>
            <a:endParaRPr lang="en-US" altLang="zh-CN" sz="2400" kern="100" dirty="0">
              <a:effectLst/>
              <a:latin typeface="等线" panose="02010600030101010101" pitchFamily="2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重点突出</a:t>
            </a:r>
            <a:r>
              <a:rPr lang="zh-CN" altLang="zh-CN" sz="2400" kern="100" dirty="0">
                <a:effectLst/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涉及的药物</a:t>
            </a:r>
            <a:r>
              <a:rPr lang="en-US" altLang="zh-CN" sz="2400" kern="100" dirty="0">
                <a:effectLst/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zh-CN" sz="2400" kern="100" dirty="0">
                <a:effectLst/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器械</a:t>
            </a:r>
            <a:r>
              <a:rPr lang="en-US" altLang="zh-CN" sz="2400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zh-CN" sz="2400" kern="100" dirty="0">
                <a:effectLst/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诊断试剂的合规性。</a:t>
            </a:r>
            <a:endParaRPr lang="zh-CN" altLang="zh-CN" sz="2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30000"/>
              </a:lnSpc>
            </a:pP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5656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8EDD718-799F-E85F-985A-E1E0E7EBF5AD}"/>
              </a:ext>
            </a:extLst>
          </p:cNvPr>
          <p:cNvSpPr txBox="1"/>
          <p:nvPr/>
        </p:nvSpPr>
        <p:spPr>
          <a:xfrm>
            <a:off x="2103120" y="538480"/>
            <a:ext cx="73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本中心研究情况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13FB949-06D4-38E6-2F63-0AE4F20EB381}"/>
              </a:ext>
            </a:extLst>
          </p:cNvPr>
          <p:cNvSpPr txBox="1"/>
          <p:nvPr/>
        </p:nvSpPr>
        <p:spPr>
          <a:xfrm>
            <a:off x="2296160" y="2496732"/>
            <a:ext cx="8453120" cy="2518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kern="100" dirty="0">
                <a:effectLst/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说明本试验组长单位</a:t>
            </a:r>
            <a:r>
              <a:rPr lang="zh-CN" altLang="en-US" sz="2400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、分中心情况</a:t>
            </a:r>
            <a:endParaRPr lang="en-US" altLang="zh-CN" sz="2400" kern="100" dirty="0">
              <a:latin typeface="等线" panose="02010600030101010101" pitchFamily="2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计划入组例数</a:t>
            </a:r>
            <a:endParaRPr lang="en-US" altLang="zh-CN" sz="2400" kern="100" dirty="0">
              <a:latin typeface="等线" panose="02010600030101010101" pitchFamily="2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承担专业、</a:t>
            </a:r>
            <a:r>
              <a:rPr lang="en-US" altLang="zh-CN" sz="2400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PI</a:t>
            </a:r>
            <a:r>
              <a:rPr lang="zh-CN" altLang="en-US" sz="2400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、研究团队人数及计划分工、开展条件</a:t>
            </a:r>
            <a:endParaRPr lang="en-US" altLang="zh-CN" sz="2400" kern="100" dirty="0">
              <a:latin typeface="等线" panose="02010600030101010101" pitchFamily="2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en-US" altLang="zh-CN" sz="2400" kern="100" dirty="0">
              <a:latin typeface="等线" panose="02010600030101010101" pitchFamily="2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9806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8EDD718-799F-E85F-985A-E1E0E7EBF5AD}"/>
              </a:ext>
            </a:extLst>
          </p:cNvPr>
          <p:cNvSpPr txBox="1"/>
          <p:nvPr/>
        </p:nvSpPr>
        <p:spPr>
          <a:xfrm>
            <a:off x="2103120" y="538480"/>
            <a:ext cx="73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临床试验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13FB949-06D4-38E6-2F63-0AE4F20EB381}"/>
              </a:ext>
            </a:extLst>
          </p:cNvPr>
          <p:cNvSpPr txBox="1"/>
          <p:nvPr/>
        </p:nvSpPr>
        <p:spPr>
          <a:xfrm>
            <a:off x="1564640" y="2152605"/>
            <a:ext cx="3962400" cy="1492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kern="100" dirty="0">
                <a:effectLst/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一、目的</a:t>
            </a:r>
            <a:endParaRPr lang="en-US" altLang="zh-CN" sz="2400" kern="100" dirty="0">
              <a:effectLst/>
              <a:latin typeface="等线" panose="02010600030101010101" pitchFamily="2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二、疗效指标</a:t>
            </a:r>
            <a:endParaRPr lang="en-US" altLang="zh-CN" sz="2400" kern="100" dirty="0">
              <a:latin typeface="等线" panose="02010600030101010101" pitchFamily="2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三、试验设计及实施方法</a:t>
            </a:r>
            <a:endParaRPr lang="en-US" altLang="zh-CN" sz="2400" kern="100" dirty="0">
              <a:latin typeface="等线" panose="02010600030101010101" pitchFamily="2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右大括号 5">
            <a:extLst>
              <a:ext uri="{FF2B5EF4-FFF2-40B4-BE49-F238E27FC236}">
                <a16:creationId xmlns:a16="http://schemas.microsoft.com/office/drawing/2014/main" id="{79069CBC-052B-9B87-266B-0A923394EF05}"/>
              </a:ext>
            </a:extLst>
          </p:cNvPr>
          <p:cNvSpPr/>
          <p:nvPr/>
        </p:nvSpPr>
        <p:spPr>
          <a:xfrm>
            <a:off x="6238240" y="2214880"/>
            <a:ext cx="335280" cy="1368425"/>
          </a:xfrm>
          <a:prstGeom prst="rightBrace">
            <a:avLst/>
          </a:prstGeom>
          <a:ln>
            <a:solidFill>
              <a:srgbClr val="1009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B1891C7-4C0D-136A-56A6-850FF39253E1}"/>
              </a:ext>
            </a:extLst>
          </p:cNvPr>
          <p:cNvSpPr txBox="1"/>
          <p:nvPr/>
        </p:nvSpPr>
        <p:spPr>
          <a:xfrm>
            <a:off x="6725920" y="2678684"/>
            <a:ext cx="14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3~4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6264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8EDD718-799F-E85F-985A-E1E0E7EBF5AD}"/>
              </a:ext>
            </a:extLst>
          </p:cNvPr>
          <p:cNvSpPr txBox="1"/>
          <p:nvPr/>
        </p:nvSpPr>
        <p:spPr>
          <a:xfrm>
            <a:off x="2103120" y="538480"/>
            <a:ext cx="73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临床试验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751D899-1942-D410-4400-50BEBB67F465}"/>
              </a:ext>
            </a:extLst>
          </p:cNvPr>
          <p:cNvSpPr txBox="1"/>
          <p:nvPr/>
        </p:nvSpPr>
        <p:spPr>
          <a:xfrm>
            <a:off x="1920240" y="2612384"/>
            <a:ext cx="6096000" cy="532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四、风险与获益评估</a:t>
            </a:r>
            <a:endParaRPr lang="en-US" altLang="zh-CN" sz="2400" kern="100" dirty="0">
              <a:latin typeface="等线" panose="02010600030101010101" pitchFamily="2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B1891C7-4C0D-136A-56A6-850FF39253E1}"/>
              </a:ext>
            </a:extLst>
          </p:cNvPr>
          <p:cNvSpPr txBox="1"/>
          <p:nvPr/>
        </p:nvSpPr>
        <p:spPr>
          <a:xfrm>
            <a:off x="2397760" y="3429000"/>
            <a:ext cx="7670800" cy="125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2~3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</a:p>
          <a:p>
            <a:pPr algn="l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明确报告风险与获益，包括个人获益及社会获益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针对风险采取了哪些医疗保护措施</a:t>
            </a:r>
          </a:p>
        </p:txBody>
      </p:sp>
    </p:spTree>
    <p:extLst>
      <p:ext uri="{BB962C8B-B14F-4D97-AF65-F5344CB8AC3E}">
        <p14:creationId xmlns:p14="http://schemas.microsoft.com/office/powerpoint/2010/main" val="3862502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8EDD718-799F-E85F-985A-E1E0E7EBF5AD}"/>
              </a:ext>
            </a:extLst>
          </p:cNvPr>
          <p:cNvSpPr txBox="1"/>
          <p:nvPr/>
        </p:nvSpPr>
        <p:spPr>
          <a:xfrm>
            <a:off x="2103120" y="538480"/>
            <a:ext cx="73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临床试验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751D899-1942-D410-4400-50BEBB67F465}"/>
              </a:ext>
            </a:extLst>
          </p:cNvPr>
          <p:cNvSpPr txBox="1"/>
          <p:nvPr/>
        </p:nvSpPr>
        <p:spPr>
          <a:xfrm>
            <a:off x="1909354" y="1991898"/>
            <a:ext cx="6096000" cy="101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五、知情同意告知的内容及知情同意过程</a:t>
            </a:r>
            <a:endParaRPr lang="en-US" altLang="zh-CN" sz="2400" kern="100" dirty="0">
              <a:latin typeface="等线" panose="02010600030101010101" pitchFamily="2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（免知情同意的应详细阐述原因）</a:t>
            </a:r>
            <a:endParaRPr lang="en-US" altLang="zh-CN" sz="2400" kern="100" dirty="0">
              <a:latin typeface="等线" panose="02010600030101010101" pitchFamily="2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B1891C7-4C0D-136A-56A6-850FF39253E1}"/>
              </a:ext>
            </a:extLst>
          </p:cNvPr>
          <p:cNvSpPr txBox="1"/>
          <p:nvPr/>
        </p:nvSpPr>
        <p:spPr>
          <a:xfrm>
            <a:off x="2397760" y="3429000"/>
            <a:ext cx="1738811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2~3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</a:p>
        </p:txBody>
      </p:sp>
    </p:spTree>
    <p:extLst>
      <p:ext uri="{BB962C8B-B14F-4D97-AF65-F5344CB8AC3E}">
        <p14:creationId xmlns:p14="http://schemas.microsoft.com/office/powerpoint/2010/main" val="1452173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8EDD718-799F-E85F-985A-E1E0E7EBF5AD}"/>
              </a:ext>
            </a:extLst>
          </p:cNvPr>
          <p:cNvSpPr txBox="1"/>
          <p:nvPr/>
        </p:nvSpPr>
        <p:spPr>
          <a:xfrm>
            <a:off x="2103120" y="538480"/>
            <a:ext cx="73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临床试验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751D899-1942-D410-4400-50BEBB67F465}"/>
              </a:ext>
            </a:extLst>
          </p:cNvPr>
          <p:cNvSpPr txBox="1"/>
          <p:nvPr/>
        </p:nvSpPr>
        <p:spPr>
          <a:xfrm>
            <a:off x="1985554" y="1991898"/>
            <a:ext cx="6096000" cy="532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kern="100" dirty="0">
                <a:latin typeface="等线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六、受试者赔偿与补偿措施</a:t>
            </a:r>
            <a:endParaRPr lang="en-US" altLang="zh-CN" sz="2400" kern="100" dirty="0">
              <a:latin typeface="等线" panose="02010600030101010101" pitchFamily="2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B1891C7-4C0D-136A-56A6-850FF39253E1}"/>
              </a:ext>
            </a:extLst>
          </p:cNvPr>
          <p:cNvSpPr txBox="1"/>
          <p:nvPr/>
        </p:nvSpPr>
        <p:spPr>
          <a:xfrm>
            <a:off x="2397760" y="3429000"/>
            <a:ext cx="6441440" cy="125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2~3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</a:p>
          <a:p>
            <a:pPr algn="l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是否有受试者补偿措施，若有请详述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发生损害后的补偿措施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666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C190DD-E1B7-A06A-D223-901122710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99359"/>
            <a:ext cx="9144000" cy="1216705"/>
          </a:xfrm>
        </p:spPr>
        <p:txBody>
          <a:bodyPr/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结束页</a:t>
            </a:r>
          </a:p>
        </p:txBody>
      </p:sp>
    </p:spTree>
    <p:extLst>
      <p:ext uri="{BB962C8B-B14F-4D97-AF65-F5344CB8AC3E}">
        <p14:creationId xmlns:p14="http://schemas.microsoft.com/office/powerpoint/2010/main" val="1005798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b="1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221</Words>
  <Application>Microsoft Office PowerPoint</Application>
  <PresentationFormat>宽屏</PresentationFormat>
  <Paragraphs>35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4" baseType="lpstr">
      <vt:lpstr>Arial</vt:lpstr>
      <vt:lpstr>等线</vt:lpstr>
      <vt:lpstr>等线 Light</vt:lpstr>
      <vt:lpstr>微软雅黑</vt:lpstr>
      <vt:lpstr>Office 主题​​</vt:lpstr>
      <vt:lpstr>说    明</vt:lpstr>
      <vt:lpstr>项目名称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结束页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项目名称</dc:title>
  <dc:creator>xue huarui</dc:creator>
  <cp:lastModifiedBy>xue huarui</cp:lastModifiedBy>
  <cp:revision>8</cp:revision>
  <dcterms:created xsi:type="dcterms:W3CDTF">2024-05-15T02:02:53Z</dcterms:created>
  <dcterms:modified xsi:type="dcterms:W3CDTF">2024-05-15T02:58:24Z</dcterms:modified>
</cp:coreProperties>
</file>